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승빈" userId="fdc1b184-d93d-4035-979d-75158dc527e0" providerId="ADAL" clId="{32BC5320-338D-4FA2-93D2-580F72CEBB16}"/>
    <pc:docChg chg="modSld">
      <pc:chgData name="이승빈" userId="fdc1b184-d93d-4035-979d-75158dc527e0" providerId="ADAL" clId="{32BC5320-338D-4FA2-93D2-580F72CEBB16}" dt="2024-06-28T06:22:12.190" v="4" actId="1076"/>
      <pc:docMkLst>
        <pc:docMk/>
      </pc:docMkLst>
      <pc:sldChg chg="modSp mod">
        <pc:chgData name="이승빈" userId="fdc1b184-d93d-4035-979d-75158dc527e0" providerId="ADAL" clId="{32BC5320-338D-4FA2-93D2-580F72CEBB16}" dt="2024-06-28T06:22:12.190" v="4" actId="1076"/>
        <pc:sldMkLst>
          <pc:docMk/>
          <pc:sldMk cId="0" sldId="260"/>
        </pc:sldMkLst>
        <pc:spChg chg="mod">
          <ac:chgData name="이승빈" userId="fdc1b184-d93d-4035-979d-75158dc527e0" providerId="ADAL" clId="{32BC5320-338D-4FA2-93D2-580F72CEBB16}" dt="2024-06-28T06:22:12.190" v="4" actId="1076"/>
          <ac:spMkLst>
            <pc:docMk/>
            <pc:sldMk cId="0" sldId="260"/>
            <ac:spMk id="6" creationId="{00000000-0000-0000-0000-000000000000}"/>
          </ac:spMkLst>
        </pc:spChg>
      </pc:sldChg>
      <pc:sldChg chg="modSp mod">
        <pc:chgData name="이승빈" userId="fdc1b184-d93d-4035-979d-75158dc527e0" providerId="ADAL" clId="{32BC5320-338D-4FA2-93D2-580F72CEBB16}" dt="2024-06-28T06:22:02.416" v="3" actId="1076"/>
        <pc:sldMkLst>
          <pc:docMk/>
          <pc:sldMk cId="0" sldId="272"/>
        </pc:sldMkLst>
        <pc:spChg chg="mod">
          <ac:chgData name="이승빈" userId="fdc1b184-d93d-4035-979d-75158dc527e0" providerId="ADAL" clId="{32BC5320-338D-4FA2-93D2-580F72CEBB16}" dt="2024-06-28T06:22:02.416" v="3" actId="1076"/>
          <ac:spMkLst>
            <pc:docMk/>
            <pc:sldMk cId="0" sldId="272"/>
            <ac:spMk id="6" creationId="{00000000-0000-0000-0000-000000000000}"/>
          </ac:spMkLst>
        </pc:spChg>
      </pc:sldChg>
      <pc:sldChg chg="modSp mod">
        <pc:chgData name="이승빈" userId="fdc1b184-d93d-4035-979d-75158dc527e0" providerId="ADAL" clId="{32BC5320-338D-4FA2-93D2-580F72CEBB16}" dt="2024-06-28T06:21:38.737" v="0" actId="1076"/>
        <pc:sldMkLst>
          <pc:docMk/>
          <pc:sldMk cId="0" sldId="274"/>
        </pc:sldMkLst>
        <pc:spChg chg="mod">
          <ac:chgData name="이승빈" userId="fdc1b184-d93d-4035-979d-75158dc527e0" providerId="ADAL" clId="{32BC5320-338D-4FA2-93D2-580F72CEBB16}" dt="2024-06-28T06:21:38.737" v="0" actId="1076"/>
          <ac:spMkLst>
            <pc:docMk/>
            <pc:sldMk cId="0" sldId="274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9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4364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382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954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0950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4340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3137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8170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9651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41744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02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2257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0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5135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621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813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6223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292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ctr" defTabSz="548640" rtl="0" eaLnBrk="1" latinLnBrk="1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1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1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1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1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1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1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1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1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1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963823"/>
            <a:ext cx="7415927" cy="1234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b="1" dirty="0">
                <a:solidFill>
                  <a:srgbClr val="5E98F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OTF</a:t>
            </a:r>
            <a:r>
              <a:rPr lang="en-US" sz="3888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(OCEAN TRANSFORMER) PROJECT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6350437" y="4475678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팀명: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2조 코즈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팀
팀원: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김우헌, 전용석, 우지윤, 이승빈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21637" y="120931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전기 발전 시스템</a:t>
            </a:r>
            <a:endParaRPr lang="en-US" sz="486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637" y="2351127"/>
            <a:ext cx="1234440" cy="26940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26361" y="25979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전기 저장 시스템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6521291" y="3131820"/>
            <a:ext cx="72450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 시스템은 발전기를 최적 상태로 유지하고,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재생 에너지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를 저장할 수 있습니다. 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6521291" y="4008239"/>
            <a:ext cx="72450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배터리는 전력 수요 변화에 대응하고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피크 부하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시 전력을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보조적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으로 공급할 수 있습니다.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637" y="5045154"/>
            <a:ext cx="1234440" cy="19750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126361" y="529197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전기 추진 시스템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6126361" y="5825847"/>
            <a:ext cx="764000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발전된 전기 에너지는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전기 모터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를 통해 OTF의 추진력으로 변환됩니다. 이 시스템은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프로펠러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나 추진 장치를 구동하는데 사용됩니다.</a:t>
            </a:r>
            <a:endParaRPr lang="en-US" sz="194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64037" y="223242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endParaRPr lang="en-US" sz="4860" dirty="0"/>
          </a:p>
        </p:txBody>
      </p:sp>
      <p:pic>
        <p:nvPicPr>
          <p:cNvPr id="6" name="KakaoTalk_20240628_103531884">
            <a:hlinkClick r:id="" action="ppaction://media"/>
            <a:extLst>
              <a:ext uri="{FF2B5EF4-FFF2-40B4-BE49-F238E27FC236}">
                <a16:creationId xmlns:a16="http://schemas.microsoft.com/office/drawing/2014/main" id="{B4F5C045-313C-452B-6055-B54BB4493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288" y="624468"/>
            <a:ext cx="12410068" cy="6980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61143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594967" y="475178"/>
            <a:ext cx="7712273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4444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TRANSFORMER: 선박의 안전을 위한 변신</a:t>
            </a:r>
            <a:endParaRPr lang="en-US" sz="3402" dirty="0"/>
          </a:p>
        </p:txBody>
      </p:sp>
      <p:sp>
        <p:nvSpPr>
          <p:cNvPr id="5" name="Shape 3"/>
          <p:cNvSpPr/>
          <p:nvPr/>
        </p:nvSpPr>
        <p:spPr>
          <a:xfrm>
            <a:off x="2836902" y="1360884"/>
            <a:ext cx="34528" cy="6775371"/>
          </a:xfrm>
          <a:prstGeom prst="roundRect">
            <a:avLst>
              <a:gd name="adj" fmla="val 22523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3048536" y="1732240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2659797" y="1555194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2798624" y="1619964"/>
            <a:ext cx="11096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7"/>
          <p:cNvSpPr/>
          <p:nvPr/>
        </p:nvSpPr>
        <p:spPr>
          <a:xfrm>
            <a:off x="3804642" y="153364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악천후 대응</a:t>
            </a:r>
            <a:endParaRPr lang="en-US" sz="1701" dirty="0"/>
          </a:p>
        </p:txBody>
      </p:sp>
      <p:sp>
        <p:nvSpPr>
          <p:cNvPr id="10" name="Text 8"/>
          <p:cNvSpPr/>
          <p:nvPr/>
        </p:nvSpPr>
        <p:spPr>
          <a:xfrm>
            <a:off x="3804642" y="1907143"/>
            <a:ext cx="8230672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태풍</a:t>
            </a: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361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소용돌이</a:t>
            </a: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와 같은 악천후에 놓인 선박의 후미에 부착되어 </a:t>
            </a:r>
            <a:r>
              <a:rPr lang="en-US" sz="1361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추가 추진 장치</a:t>
            </a: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 변환, 선박의 항해 안정성을 향상시킵니다.</a:t>
            </a:r>
            <a:endParaRPr lang="en-US" sz="1361" dirty="0"/>
          </a:p>
        </p:txBody>
      </p:sp>
      <p:sp>
        <p:nvSpPr>
          <p:cNvPr id="11" name="Shape 9"/>
          <p:cNvSpPr/>
          <p:nvPr/>
        </p:nvSpPr>
        <p:spPr>
          <a:xfrm>
            <a:off x="3048536" y="3177183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10"/>
          <p:cNvSpPr/>
          <p:nvPr/>
        </p:nvSpPr>
        <p:spPr>
          <a:xfrm>
            <a:off x="2659797" y="300013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2786598" y="3064907"/>
            <a:ext cx="13513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41" dirty="0"/>
          </a:p>
        </p:txBody>
      </p:sp>
      <p:sp>
        <p:nvSpPr>
          <p:cNvPr id="14" name="Text 12"/>
          <p:cNvSpPr/>
          <p:nvPr/>
        </p:nvSpPr>
        <p:spPr>
          <a:xfrm>
            <a:off x="3804642" y="297858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화재 방지</a:t>
            </a:r>
            <a:endParaRPr lang="en-US" sz="1701" dirty="0"/>
          </a:p>
        </p:txBody>
      </p:sp>
      <p:sp>
        <p:nvSpPr>
          <p:cNvPr id="15" name="Text 13"/>
          <p:cNvSpPr/>
          <p:nvPr/>
        </p:nvSpPr>
        <p:spPr>
          <a:xfrm>
            <a:off x="3804642" y="3352086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열 변형에 강한 탄소나노튜브의 특성으로 화재시 산소를 차단해 화재를 진압할 수 있습니다.</a:t>
            </a:r>
            <a:endParaRPr lang="en-US" sz="1361" dirty="0"/>
          </a:p>
        </p:txBody>
      </p:sp>
      <p:sp>
        <p:nvSpPr>
          <p:cNvPr id="16" name="Shape 14"/>
          <p:cNvSpPr/>
          <p:nvPr/>
        </p:nvSpPr>
        <p:spPr>
          <a:xfrm>
            <a:off x="3048536" y="4345543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2659797" y="416849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2784931" y="4233267"/>
            <a:ext cx="138470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41" dirty="0"/>
          </a:p>
        </p:txBody>
      </p:sp>
      <p:sp>
        <p:nvSpPr>
          <p:cNvPr id="19" name="Text 17"/>
          <p:cNvSpPr/>
          <p:nvPr/>
        </p:nvSpPr>
        <p:spPr>
          <a:xfrm>
            <a:off x="3804642" y="414694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선박 응급수리 및 복원</a:t>
            </a:r>
            <a:endParaRPr lang="en-US" sz="1701" dirty="0"/>
          </a:p>
        </p:txBody>
      </p:sp>
      <p:sp>
        <p:nvSpPr>
          <p:cNvPr id="20" name="Text 18"/>
          <p:cNvSpPr/>
          <p:nvPr/>
        </p:nvSpPr>
        <p:spPr>
          <a:xfrm>
            <a:off x="3804642" y="4520446"/>
            <a:ext cx="8230672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선박에 파공 또는 충돌로 인한 크랙 발생시 보수가 가능하며, 선박이 복원성을 잃었을 때 반대 방향으로 추진력을 넣어서 선박의 전복을 막습니다.</a:t>
            </a:r>
            <a:endParaRPr lang="en-US" sz="1361" dirty="0"/>
          </a:p>
        </p:txBody>
      </p:sp>
      <p:sp>
        <p:nvSpPr>
          <p:cNvPr id="21" name="Shape 19"/>
          <p:cNvSpPr/>
          <p:nvPr/>
        </p:nvSpPr>
        <p:spPr>
          <a:xfrm>
            <a:off x="3048536" y="5790486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20"/>
          <p:cNvSpPr/>
          <p:nvPr/>
        </p:nvSpPr>
        <p:spPr>
          <a:xfrm>
            <a:off x="2659797" y="5613440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 21"/>
          <p:cNvSpPr/>
          <p:nvPr/>
        </p:nvSpPr>
        <p:spPr>
          <a:xfrm>
            <a:off x="2783384" y="5678210"/>
            <a:ext cx="14156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41" dirty="0"/>
          </a:p>
        </p:txBody>
      </p:sp>
      <p:sp>
        <p:nvSpPr>
          <p:cNvPr id="24" name="Text 22"/>
          <p:cNvSpPr/>
          <p:nvPr/>
        </p:nvSpPr>
        <p:spPr>
          <a:xfrm>
            <a:off x="3804642" y="559188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선체 강화</a:t>
            </a:r>
            <a:endParaRPr lang="en-US" sz="1701" dirty="0"/>
          </a:p>
        </p:txBody>
      </p:sp>
      <p:sp>
        <p:nvSpPr>
          <p:cNvPr id="25" name="Text 23"/>
          <p:cNvSpPr/>
          <p:nvPr/>
        </p:nvSpPr>
        <p:spPr>
          <a:xfrm>
            <a:off x="3804642" y="5965388"/>
            <a:ext cx="8230672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선박이 빙산위험지역이나 외부의 공격(기관총, 선체충돌) 이 예상될 때, 선박 외판에 붙어 선체를 강화하고 사고를 방지합니다.</a:t>
            </a:r>
            <a:endParaRPr lang="en-US" sz="1361" dirty="0"/>
          </a:p>
        </p:txBody>
      </p:sp>
      <p:sp>
        <p:nvSpPr>
          <p:cNvPr id="26" name="Shape 24"/>
          <p:cNvSpPr/>
          <p:nvPr/>
        </p:nvSpPr>
        <p:spPr>
          <a:xfrm>
            <a:off x="3048536" y="7235428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Shape 25"/>
          <p:cNvSpPr/>
          <p:nvPr/>
        </p:nvSpPr>
        <p:spPr>
          <a:xfrm>
            <a:off x="2659797" y="7058382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Text 26"/>
          <p:cNvSpPr/>
          <p:nvPr/>
        </p:nvSpPr>
        <p:spPr>
          <a:xfrm>
            <a:off x="2783503" y="7123152"/>
            <a:ext cx="14132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041" dirty="0"/>
          </a:p>
        </p:txBody>
      </p:sp>
      <p:sp>
        <p:nvSpPr>
          <p:cNvPr id="29" name="Text 27"/>
          <p:cNvSpPr/>
          <p:nvPr/>
        </p:nvSpPr>
        <p:spPr>
          <a:xfrm>
            <a:off x="3804642" y="703683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선박 탈취 방어</a:t>
            </a:r>
            <a:endParaRPr lang="en-US" sz="1701" dirty="0"/>
          </a:p>
        </p:txBody>
      </p:sp>
      <p:sp>
        <p:nvSpPr>
          <p:cNvPr id="30" name="Text 28"/>
          <p:cNvSpPr/>
          <p:nvPr/>
        </p:nvSpPr>
        <p:spPr>
          <a:xfrm>
            <a:off x="3804642" y="7410331"/>
            <a:ext cx="8230672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해적</a:t>
            </a: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과 같은 외부 </a:t>
            </a:r>
            <a:r>
              <a:rPr lang="en-US" sz="1361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위험</a:t>
            </a: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에 노출되었을 때, 갑판 테두리에 </a:t>
            </a:r>
            <a:r>
              <a:rPr lang="en-US" sz="1361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가시처럼 날카로운 형태</a:t>
            </a: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 변형되어 선박을 보호하고 </a:t>
            </a:r>
            <a:r>
              <a:rPr lang="en-US" sz="1361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침입</a:t>
            </a: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을 막습니다.</a:t>
            </a:r>
            <a:endParaRPr lang="en-US" sz="136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OTF 소재</a:t>
            </a:r>
            <a:endParaRPr lang="en-US" sz="486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395889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신소재 개발: 탄소 나노튜브와 우블렉 복합재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745367" y="3309223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탄소 나노튜브(CNT)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는 인장 강도, 전기/열 전도성이 뛰어나지만, 비용이 높고 제조상 어려움이 있습니다.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745367" y="4185642"/>
            <a:ext cx="70209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우블렉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은 순간적인 충격에 강한 물체입니다. 강한 물리력일수록 더 단단해지는 성질을 가지고 있습니다.또한 친환경적이며 제작비용이 저렴합니다.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6350437" y="5648444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 연구는 CNT와 우블렉을 혼합해 CNT의 단점을 극복하고 새로운 활용 방안을 찾는 것이 목표입니다.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CNT는 다양한 용도가 있지만 몇 가지 한계가 있습니다.</a:t>
            </a:r>
            <a:endParaRPr lang="en-US" sz="194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607820" y="575667"/>
            <a:ext cx="5224105" cy="653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2"/>
              </a:lnSpc>
              <a:buNone/>
            </a:pPr>
            <a:r>
              <a:rPr lang="en-US" sz="4113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화학적 호환성 및 시너지</a:t>
            </a:r>
            <a:endParaRPr lang="en-US" sz="4113" dirty="0"/>
          </a:p>
        </p:txBody>
      </p:sp>
      <p:sp>
        <p:nvSpPr>
          <p:cNvPr id="5" name="Shape 3"/>
          <p:cNvSpPr/>
          <p:nvPr/>
        </p:nvSpPr>
        <p:spPr>
          <a:xfrm>
            <a:off x="1900357" y="1542098"/>
            <a:ext cx="41791" cy="6111835"/>
          </a:xfrm>
          <a:prstGeom prst="roundRect">
            <a:avLst>
              <a:gd name="adj" fmla="val 22501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2156222" y="1991261"/>
            <a:ext cx="731282" cy="41791"/>
          </a:xfrm>
          <a:prstGeom prst="roundRect">
            <a:avLst>
              <a:gd name="adj" fmla="val 22501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1686163" y="1777127"/>
            <a:ext cx="470059" cy="470059"/>
          </a:xfrm>
          <a:prstGeom prst="roundRect">
            <a:avLst>
              <a:gd name="adj" fmla="val 200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1854041" y="1855351"/>
            <a:ext cx="134183" cy="313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8"/>
              </a:lnSpc>
              <a:buNone/>
            </a:pPr>
            <a:r>
              <a:rPr lang="en-US" sz="246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68" dirty="0"/>
          </a:p>
        </p:txBody>
      </p:sp>
      <p:sp>
        <p:nvSpPr>
          <p:cNvPr id="9" name="Text 7"/>
          <p:cNvSpPr/>
          <p:nvPr/>
        </p:nvSpPr>
        <p:spPr>
          <a:xfrm>
            <a:off x="3070384" y="1751052"/>
            <a:ext cx="2611993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1"/>
              </a:lnSpc>
              <a:buNone/>
            </a:pPr>
            <a:r>
              <a:rPr lang="en-US" sz="2057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안정적인 복합재 형성</a:t>
            </a:r>
            <a:endParaRPr lang="en-US" sz="2057" dirty="0"/>
          </a:p>
        </p:txBody>
      </p:sp>
      <p:sp>
        <p:nvSpPr>
          <p:cNvPr id="10" name="Text 8"/>
          <p:cNvSpPr/>
          <p:nvPr/>
        </p:nvSpPr>
        <p:spPr>
          <a:xfrm>
            <a:off x="3070384" y="2202894"/>
            <a:ext cx="9952077" cy="6686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3"/>
              </a:lnSpc>
              <a:buNone/>
            </a:pPr>
            <a:r>
              <a:rPr lang="en-US" sz="164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안정적인 복합재 형성은 탄소나노튜브의 균일한 분산에 달려 있습니다. 균일한 탄소나노튜브-우블렉 복합재를 만드는 최적화 방법 연구가 중요한 과제입니다.</a:t>
            </a:r>
            <a:endParaRPr lang="en-US" sz="1645" dirty="0"/>
          </a:p>
        </p:txBody>
      </p:sp>
      <p:sp>
        <p:nvSpPr>
          <p:cNvPr id="11" name="Shape 9"/>
          <p:cNvSpPr/>
          <p:nvPr/>
        </p:nvSpPr>
        <p:spPr>
          <a:xfrm>
            <a:off x="2156222" y="3738622"/>
            <a:ext cx="731282" cy="41791"/>
          </a:xfrm>
          <a:prstGeom prst="roundRect">
            <a:avLst>
              <a:gd name="adj" fmla="val 22501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10"/>
          <p:cNvSpPr/>
          <p:nvPr/>
        </p:nvSpPr>
        <p:spPr>
          <a:xfrm>
            <a:off x="1686163" y="3524488"/>
            <a:ext cx="470059" cy="470059"/>
          </a:xfrm>
          <a:prstGeom prst="roundRect">
            <a:avLst>
              <a:gd name="adj" fmla="val 200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1839516" y="3602712"/>
            <a:ext cx="163354" cy="313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8"/>
              </a:lnSpc>
              <a:buNone/>
            </a:pPr>
            <a:r>
              <a:rPr lang="en-US" sz="246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68" dirty="0"/>
          </a:p>
        </p:txBody>
      </p:sp>
      <p:sp>
        <p:nvSpPr>
          <p:cNvPr id="14" name="Text 12"/>
          <p:cNvSpPr/>
          <p:nvPr/>
        </p:nvSpPr>
        <p:spPr>
          <a:xfrm>
            <a:off x="3070384" y="3498413"/>
            <a:ext cx="2611993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1"/>
              </a:lnSpc>
              <a:buNone/>
            </a:pPr>
            <a:r>
              <a:rPr lang="en-US" sz="2057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시너지 효과</a:t>
            </a:r>
            <a:endParaRPr lang="en-US" sz="2057" dirty="0"/>
          </a:p>
        </p:txBody>
      </p:sp>
      <p:sp>
        <p:nvSpPr>
          <p:cNvPr id="15" name="Text 13"/>
          <p:cNvSpPr/>
          <p:nvPr/>
        </p:nvSpPr>
        <p:spPr>
          <a:xfrm>
            <a:off x="3070384" y="3950256"/>
            <a:ext cx="9952077" cy="6686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3"/>
              </a:lnSpc>
              <a:buNone/>
            </a:pPr>
            <a:r>
              <a:rPr lang="en-US" sz="164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혼합 재료는 특히 기계적 강도와 유연성에서 개별 성분보다 향상된 특성을 가질 것으로 예상됩니다. 유연성과 강도가 모두 필요한 특수 응용 분야에서 향상된 특성을 보여줄 것으로 기대됩니다.</a:t>
            </a:r>
            <a:endParaRPr lang="en-US" sz="1645" dirty="0"/>
          </a:p>
        </p:txBody>
      </p:sp>
      <p:sp>
        <p:nvSpPr>
          <p:cNvPr id="16" name="Shape 14"/>
          <p:cNvSpPr/>
          <p:nvPr/>
        </p:nvSpPr>
        <p:spPr>
          <a:xfrm>
            <a:off x="2156222" y="5485983"/>
            <a:ext cx="731282" cy="41791"/>
          </a:xfrm>
          <a:prstGeom prst="roundRect">
            <a:avLst>
              <a:gd name="adj" fmla="val 22501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1686163" y="5271849"/>
            <a:ext cx="470059" cy="470059"/>
          </a:xfrm>
          <a:prstGeom prst="roundRect">
            <a:avLst>
              <a:gd name="adj" fmla="val 200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1837492" y="5350073"/>
            <a:ext cx="167402" cy="313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8"/>
              </a:lnSpc>
              <a:buNone/>
            </a:pPr>
            <a:r>
              <a:rPr lang="en-US" sz="246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68" dirty="0"/>
          </a:p>
        </p:txBody>
      </p:sp>
      <p:sp>
        <p:nvSpPr>
          <p:cNvPr id="19" name="Text 17"/>
          <p:cNvSpPr/>
          <p:nvPr/>
        </p:nvSpPr>
        <p:spPr>
          <a:xfrm>
            <a:off x="3070384" y="5245775"/>
            <a:ext cx="2611993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1"/>
              </a:lnSpc>
              <a:buNone/>
            </a:pPr>
            <a:r>
              <a:rPr lang="en-US" sz="2057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재료의 적합성</a:t>
            </a:r>
            <a:endParaRPr lang="en-US" sz="2057" dirty="0"/>
          </a:p>
        </p:txBody>
      </p:sp>
      <p:sp>
        <p:nvSpPr>
          <p:cNvPr id="20" name="Text 18"/>
          <p:cNvSpPr/>
          <p:nvPr/>
        </p:nvSpPr>
        <p:spPr>
          <a:xfrm>
            <a:off x="3070384" y="5697617"/>
            <a:ext cx="9952077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3"/>
              </a:lnSpc>
              <a:buNone/>
            </a:pPr>
            <a:r>
              <a:rPr lang="en-US" sz="164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복합재는 유연 전자기기, 충격 저항성 재료, 적응형 구조물 등 다양한 산업 분야에서 응용 가능성이 높습니다.</a:t>
            </a:r>
            <a:endParaRPr lang="en-US" sz="1645" dirty="0"/>
          </a:p>
        </p:txBody>
      </p:sp>
      <p:sp>
        <p:nvSpPr>
          <p:cNvPr id="21" name="Shape 19"/>
          <p:cNvSpPr/>
          <p:nvPr/>
        </p:nvSpPr>
        <p:spPr>
          <a:xfrm>
            <a:off x="2156222" y="6899017"/>
            <a:ext cx="731282" cy="41791"/>
          </a:xfrm>
          <a:prstGeom prst="roundRect">
            <a:avLst>
              <a:gd name="adj" fmla="val 22501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20"/>
          <p:cNvSpPr/>
          <p:nvPr/>
        </p:nvSpPr>
        <p:spPr>
          <a:xfrm>
            <a:off x="1686163" y="6684883"/>
            <a:ext cx="470059" cy="470059"/>
          </a:xfrm>
          <a:prstGeom prst="roundRect">
            <a:avLst>
              <a:gd name="adj" fmla="val 200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 21"/>
          <p:cNvSpPr/>
          <p:nvPr/>
        </p:nvSpPr>
        <p:spPr>
          <a:xfrm>
            <a:off x="1835587" y="6763107"/>
            <a:ext cx="171212" cy="313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8"/>
              </a:lnSpc>
              <a:buNone/>
            </a:pPr>
            <a:r>
              <a:rPr lang="en-US" sz="246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468" dirty="0"/>
          </a:p>
        </p:txBody>
      </p:sp>
      <p:sp>
        <p:nvSpPr>
          <p:cNvPr id="24" name="Text 22"/>
          <p:cNvSpPr/>
          <p:nvPr/>
        </p:nvSpPr>
        <p:spPr>
          <a:xfrm>
            <a:off x="3070384" y="6658808"/>
            <a:ext cx="2611993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1"/>
              </a:lnSpc>
              <a:buNone/>
            </a:pPr>
            <a:r>
              <a:rPr lang="en-US" sz="2057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비용적인 측면</a:t>
            </a:r>
            <a:endParaRPr lang="en-US" sz="2057" dirty="0"/>
          </a:p>
        </p:txBody>
      </p:sp>
      <p:sp>
        <p:nvSpPr>
          <p:cNvPr id="25" name="Text 23"/>
          <p:cNvSpPr/>
          <p:nvPr/>
        </p:nvSpPr>
        <p:spPr>
          <a:xfrm>
            <a:off x="3070384" y="7110651"/>
            <a:ext cx="9952077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3"/>
              </a:lnSpc>
              <a:buNone/>
            </a:pPr>
            <a:r>
              <a:rPr lang="en-US" sz="164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고비용인 탄소나노튜브</a:t>
            </a:r>
            <a:r>
              <a:rPr lang="en-US" sz="164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와</a:t>
            </a:r>
            <a:r>
              <a:rPr lang="en-US" sz="164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저비용인 우블렉</a:t>
            </a:r>
            <a:r>
              <a:rPr lang="en-US" sz="164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을 결합하여 비용적 문제를 효율적으로 개선할 수 있습니다.</a:t>
            </a:r>
            <a:endParaRPr lang="en-US" sz="164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36268" y="667703"/>
            <a:ext cx="7444264" cy="20945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246"/>
              </a:lnSpc>
              <a:buNone/>
            </a:pPr>
            <a:r>
              <a:rPr lang="en-US" sz="6597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탄소나노튜브 및 OTF 생성 원리</a:t>
            </a:r>
            <a:endParaRPr lang="en-US" sz="659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268" y="3126462"/>
            <a:ext cx="1214199" cy="22613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14680" y="3369231"/>
            <a:ext cx="3144203" cy="3794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88"/>
              </a:lnSpc>
              <a:buNone/>
            </a:pPr>
            <a:r>
              <a:rPr lang="en-US" sz="239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탄소나노튜브의 생성원리</a:t>
            </a:r>
            <a:endParaRPr lang="en-US" sz="2390" dirty="0"/>
          </a:p>
        </p:txBody>
      </p:sp>
      <p:sp>
        <p:nvSpPr>
          <p:cNvPr id="8" name="Text 4"/>
          <p:cNvSpPr/>
          <p:nvPr/>
        </p:nvSpPr>
        <p:spPr>
          <a:xfrm>
            <a:off x="8303062" y="3894296"/>
            <a:ext cx="547747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059"/>
              </a:lnSpc>
              <a:buSzPct val="100000"/>
              <a:buChar char="•"/>
            </a:pPr>
            <a:r>
              <a:rPr lang="en-US" sz="191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가스 터빈에서 나온 배출가스를 리튬용융탄산염이 채워진 전기분해 장치에 넣고 니켈 금속을 첨가합니다.</a:t>
            </a:r>
            <a:endParaRPr lang="en-US" sz="1912" dirty="0"/>
          </a:p>
        </p:txBody>
      </p:sp>
      <p:sp>
        <p:nvSpPr>
          <p:cNvPr id="9" name="Text 5"/>
          <p:cNvSpPr/>
          <p:nvPr/>
        </p:nvSpPr>
        <p:spPr>
          <a:xfrm>
            <a:off x="8303062" y="5096352"/>
            <a:ext cx="5477470" cy="3886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059"/>
              </a:lnSpc>
              <a:buSzPct val="100000"/>
              <a:buChar char="•"/>
            </a:pPr>
            <a:r>
              <a:rPr lang="en-US" sz="191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그러면 핵생성이 일어나며 탄소나노튜브가 생성된다</a:t>
            </a:r>
            <a:endParaRPr lang="en-US" sz="1912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268" y="5387816"/>
            <a:ext cx="1214199" cy="21764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14680" y="5630585"/>
            <a:ext cx="3035498" cy="3794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88"/>
              </a:lnSpc>
              <a:buNone/>
            </a:pPr>
            <a:r>
              <a:rPr lang="en-US" sz="239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OTF 원리</a:t>
            </a:r>
            <a:endParaRPr lang="en-US" sz="2390" dirty="0"/>
          </a:p>
        </p:txBody>
      </p:sp>
      <p:sp>
        <p:nvSpPr>
          <p:cNvPr id="12" name="Text 7"/>
          <p:cNvSpPr/>
          <p:nvPr/>
        </p:nvSpPr>
        <p:spPr>
          <a:xfrm>
            <a:off x="7914680" y="6155650"/>
            <a:ext cx="5865852" cy="1165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9"/>
              </a:lnSpc>
              <a:buNone/>
            </a:pPr>
            <a:r>
              <a:rPr lang="en-US" sz="191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전기분해 장치를 탑재한 OTF가 니켈 금속을 순간적으로 분사하며(니켈 분사 노즐) 탄소나노튜브를 생성하여 필요한 형태를 만든다.</a:t>
            </a:r>
            <a:endParaRPr lang="en-US" sz="191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3027374" y="3633208"/>
            <a:ext cx="759630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OTF </a:t>
            </a:r>
            <a:r>
              <a:rPr lang="en-US" sz="486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프로젝트</a:t>
            </a: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860" b="1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장점</a:t>
            </a: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및 계획</a:t>
            </a:r>
            <a:endParaRPr lang="en-US" sz="486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64037" y="120550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프로젝트의 장점</a:t>
            </a:r>
            <a:endParaRPr lang="en-US" sz="4860" dirty="0"/>
          </a:p>
        </p:txBody>
      </p:sp>
      <p:sp>
        <p:nvSpPr>
          <p:cNvPr id="5" name="Shape 3"/>
          <p:cNvSpPr/>
          <p:nvPr/>
        </p:nvSpPr>
        <p:spPr>
          <a:xfrm>
            <a:off x="7290554" y="2347317"/>
            <a:ext cx="49292" cy="4676775"/>
          </a:xfrm>
          <a:prstGeom prst="roundRect">
            <a:avLst>
              <a:gd name="adj" fmla="val 22539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6173450" y="2877979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7037487" y="262497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7235845" y="2717483"/>
            <a:ext cx="15859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7"/>
          <p:cNvSpPr/>
          <p:nvPr/>
        </p:nvSpPr>
        <p:spPr>
          <a:xfrm>
            <a:off x="2871311" y="259413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친환경적 작동방식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864037" y="3128010"/>
            <a:ext cx="5093375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대기 중의 이산화탄소를 사용하여 탄소나노튜브를 제작하므로, 환경문제에 도움이 된다.</a:t>
            </a:r>
            <a:endParaRPr lang="en-US" sz="1944" dirty="0"/>
          </a:p>
        </p:txBody>
      </p:sp>
      <p:sp>
        <p:nvSpPr>
          <p:cNvPr id="11" name="Shape 9"/>
          <p:cNvSpPr/>
          <p:nvPr/>
        </p:nvSpPr>
        <p:spPr>
          <a:xfrm>
            <a:off x="7592913" y="4112300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10"/>
          <p:cNvSpPr/>
          <p:nvPr/>
        </p:nvSpPr>
        <p:spPr>
          <a:xfrm>
            <a:off x="7037487" y="3859292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7218700" y="3951803"/>
            <a:ext cx="1930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916" dirty="0"/>
          </a:p>
        </p:txBody>
      </p:sp>
      <p:sp>
        <p:nvSpPr>
          <p:cNvPr id="14" name="Text 12"/>
          <p:cNvSpPr/>
          <p:nvPr/>
        </p:nvSpPr>
        <p:spPr>
          <a:xfrm>
            <a:off x="8672989" y="38284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해외 B2B 사업</a:t>
            </a:r>
            <a:endParaRPr lang="en-US" sz="2430" dirty="0"/>
          </a:p>
        </p:txBody>
      </p:sp>
      <p:sp>
        <p:nvSpPr>
          <p:cNvPr id="15" name="Text 13"/>
          <p:cNvSpPr/>
          <p:nvPr/>
        </p:nvSpPr>
        <p:spPr>
          <a:xfrm>
            <a:off x="8672989" y="4362331"/>
            <a:ext cx="509337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현재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스페이스X, 아마존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등 민간 기업들이 우주산업한 사례처럼 OTF 프로젝트도 비즈니스 모델을 통한 해외 B2B 사업을 진행할 수 있다고 판단된다.</a:t>
            </a:r>
            <a:endParaRPr lang="en-US" sz="1944" dirty="0"/>
          </a:p>
        </p:txBody>
      </p:sp>
      <p:sp>
        <p:nvSpPr>
          <p:cNvPr id="16" name="Shape 14"/>
          <p:cNvSpPr/>
          <p:nvPr/>
        </p:nvSpPr>
        <p:spPr>
          <a:xfrm>
            <a:off x="6173450" y="5341977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7037487" y="508896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7216319" y="5181481"/>
            <a:ext cx="19776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916" dirty="0"/>
          </a:p>
        </p:txBody>
      </p:sp>
      <p:sp>
        <p:nvSpPr>
          <p:cNvPr id="19" name="Text 17"/>
          <p:cNvSpPr/>
          <p:nvPr/>
        </p:nvSpPr>
        <p:spPr>
          <a:xfrm>
            <a:off x="2871311" y="505813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융합 과학기술의 발전</a:t>
            </a:r>
            <a:endParaRPr lang="en-US" sz="2430" dirty="0"/>
          </a:p>
        </p:txBody>
      </p:sp>
      <p:sp>
        <p:nvSpPr>
          <p:cNvPr id="20" name="Text 18"/>
          <p:cNvSpPr/>
          <p:nvPr/>
        </p:nvSpPr>
        <p:spPr>
          <a:xfrm>
            <a:off x="864037" y="5592008"/>
            <a:ext cx="509337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화학 분야, 기계분야, 재료분야가 결합된 다분야 융합과학 개발을 통해 과학기술의 발전을 이룰 수 있다.</a:t>
            </a:r>
            <a:endParaRPr lang="en-US" sz="194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64037" y="912971"/>
            <a:ext cx="940653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상용화를 위한 핵심 과제 및 해결 방안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178248"/>
            <a:ext cx="4300776" cy="9875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0853" y="353603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비용 문제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1110853" y="4069913"/>
            <a:ext cx="38071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OTF의 개발 및 운영 비용은 상당히 높은 수준이며, 경제성 확보가 상용화의 필수적인 요소입니다.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505783" y="5403175"/>
            <a:ext cx="341221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경제적인 소재 및 부품 활용 및 생산 비용 절감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505783" y="6279594"/>
            <a:ext cx="341221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정부 지원 및 기업 투자 유치를 통한 개발 비용 지원</a:t>
            </a:r>
            <a:endParaRPr lang="en-US" sz="1944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12" y="2178248"/>
            <a:ext cx="4300776" cy="98750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1629" y="353603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기술 문제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5411629" y="4069913"/>
            <a:ext cx="38071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OTF는 다양한 용도에 적합하도록 설계되어야 하며, 각 용도에 맞는 최적화된 성능을 제공해야 합니다.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5411629" y="5648502"/>
            <a:ext cx="341221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다양한 환경 및 조건에서의 운용 효율성 테스트 및 검증</a:t>
            </a:r>
            <a:endParaRPr lang="en-US" sz="1944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2178248"/>
            <a:ext cx="4300776" cy="98750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712404" y="353603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보안 문제</a:t>
            </a:r>
            <a:endParaRPr lang="en-US" sz="2430" dirty="0"/>
          </a:p>
        </p:txBody>
      </p:sp>
      <p:sp>
        <p:nvSpPr>
          <p:cNvPr id="16" name="Text 11"/>
          <p:cNvSpPr/>
          <p:nvPr/>
        </p:nvSpPr>
        <p:spPr>
          <a:xfrm>
            <a:off x="9712404" y="4069913"/>
            <a:ext cx="38071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3중 네트워크를 이용해 작동하는 만큼 해킹시에 다량의 정보가 유실될 수 있으며, 해킹에 대한 대비가 필수적이다. 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32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47606" y="665917"/>
            <a:ext cx="6054447" cy="7567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59"/>
              </a:lnSpc>
              <a:buNone/>
            </a:pPr>
            <a:r>
              <a:rPr lang="en-US" sz="4767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목차</a:t>
            </a:r>
            <a:endParaRPr lang="en-US" sz="4767" dirty="0"/>
          </a:p>
        </p:txBody>
      </p:sp>
      <p:sp>
        <p:nvSpPr>
          <p:cNvPr id="5" name="Shape 3"/>
          <p:cNvSpPr/>
          <p:nvPr/>
        </p:nvSpPr>
        <p:spPr>
          <a:xfrm>
            <a:off x="1186696" y="1907024"/>
            <a:ext cx="48339" cy="5660350"/>
          </a:xfrm>
          <a:prstGeom prst="roundRect">
            <a:avLst>
              <a:gd name="adj" fmla="val 22545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1483281" y="2427684"/>
            <a:ext cx="847606" cy="48339"/>
          </a:xfrm>
          <a:prstGeom prst="roundRect">
            <a:avLst>
              <a:gd name="adj" fmla="val 22545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938451" y="2179439"/>
            <a:ext cx="544830" cy="544830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1133118" y="2270165"/>
            <a:ext cx="155496" cy="363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0"/>
              </a:lnSpc>
              <a:buNone/>
            </a:pPr>
            <a:r>
              <a:rPr lang="en-US" sz="286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860" dirty="0"/>
          </a:p>
        </p:txBody>
      </p:sp>
      <p:sp>
        <p:nvSpPr>
          <p:cNvPr id="9" name="Text 7"/>
          <p:cNvSpPr/>
          <p:nvPr/>
        </p:nvSpPr>
        <p:spPr>
          <a:xfrm>
            <a:off x="2542818" y="2149197"/>
            <a:ext cx="5447228" cy="4539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75"/>
              </a:lnSpc>
              <a:buNone/>
            </a:pPr>
            <a:r>
              <a:rPr lang="en-US" sz="286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무인 선박 안전을 위한 프로젝트 동기</a:t>
            </a:r>
            <a:endParaRPr lang="en-US" sz="2860" dirty="0"/>
          </a:p>
        </p:txBody>
      </p:sp>
      <p:sp>
        <p:nvSpPr>
          <p:cNvPr id="10" name="Shape 8"/>
          <p:cNvSpPr/>
          <p:nvPr/>
        </p:nvSpPr>
        <p:spPr>
          <a:xfrm>
            <a:off x="1483281" y="3608189"/>
            <a:ext cx="847606" cy="48339"/>
          </a:xfrm>
          <a:prstGeom prst="roundRect">
            <a:avLst>
              <a:gd name="adj" fmla="val 22545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9"/>
          <p:cNvSpPr/>
          <p:nvPr/>
        </p:nvSpPr>
        <p:spPr>
          <a:xfrm>
            <a:off x="938451" y="3359944"/>
            <a:ext cx="544830" cy="544830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1116211" y="3450669"/>
            <a:ext cx="189309" cy="363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0"/>
              </a:lnSpc>
              <a:buNone/>
            </a:pPr>
            <a:r>
              <a:rPr lang="en-US" sz="286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860" dirty="0"/>
          </a:p>
        </p:txBody>
      </p:sp>
      <p:sp>
        <p:nvSpPr>
          <p:cNvPr id="13" name="Text 11"/>
          <p:cNvSpPr/>
          <p:nvPr/>
        </p:nvSpPr>
        <p:spPr>
          <a:xfrm>
            <a:off x="2542818" y="3329702"/>
            <a:ext cx="3632597" cy="4539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75"/>
              </a:lnSpc>
              <a:buNone/>
            </a:pPr>
            <a:r>
              <a:rPr lang="en-US" sz="286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OTF 재원 소개</a:t>
            </a:r>
            <a:endParaRPr lang="en-US" sz="2860" dirty="0"/>
          </a:p>
        </p:txBody>
      </p:sp>
      <p:sp>
        <p:nvSpPr>
          <p:cNvPr id="14" name="Shape 12"/>
          <p:cNvSpPr/>
          <p:nvPr/>
        </p:nvSpPr>
        <p:spPr>
          <a:xfrm>
            <a:off x="1483281" y="4788694"/>
            <a:ext cx="847606" cy="48339"/>
          </a:xfrm>
          <a:prstGeom prst="roundRect">
            <a:avLst>
              <a:gd name="adj" fmla="val 22545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3"/>
          <p:cNvSpPr/>
          <p:nvPr/>
        </p:nvSpPr>
        <p:spPr>
          <a:xfrm>
            <a:off x="938451" y="4540448"/>
            <a:ext cx="544830" cy="544830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4"/>
          <p:cNvSpPr/>
          <p:nvPr/>
        </p:nvSpPr>
        <p:spPr>
          <a:xfrm>
            <a:off x="1113830" y="4631174"/>
            <a:ext cx="193953" cy="363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0"/>
              </a:lnSpc>
              <a:buNone/>
            </a:pPr>
            <a:r>
              <a:rPr lang="en-US" sz="286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860" dirty="0"/>
          </a:p>
        </p:txBody>
      </p:sp>
      <p:sp>
        <p:nvSpPr>
          <p:cNvPr id="17" name="Text 15"/>
          <p:cNvSpPr/>
          <p:nvPr/>
        </p:nvSpPr>
        <p:spPr>
          <a:xfrm>
            <a:off x="2542818" y="4510207"/>
            <a:ext cx="4207788" cy="4539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75"/>
              </a:lnSpc>
              <a:buNone/>
            </a:pPr>
            <a:r>
              <a:rPr lang="en-US" sz="286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OTF 프로젝트 핵심아이디어</a:t>
            </a:r>
            <a:endParaRPr lang="en-US" sz="2860" dirty="0"/>
          </a:p>
        </p:txBody>
      </p:sp>
      <p:sp>
        <p:nvSpPr>
          <p:cNvPr id="18" name="Shape 16"/>
          <p:cNvSpPr/>
          <p:nvPr/>
        </p:nvSpPr>
        <p:spPr>
          <a:xfrm>
            <a:off x="1483281" y="5969198"/>
            <a:ext cx="847606" cy="48339"/>
          </a:xfrm>
          <a:prstGeom prst="roundRect">
            <a:avLst>
              <a:gd name="adj" fmla="val 22545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7"/>
          <p:cNvSpPr/>
          <p:nvPr/>
        </p:nvSpPr>
        <p:spPr>
          <a:xfrm>
            <a:off x="938451" y="5720953"/>
            <a:ext cx="544830" cy="544830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 18"/>
          <p:cNvSpPr/>
          <p:nvPr/>
        </p:nvSpPr>
        <p:spPr>
          <a:xfrm>
            <a:off x="1111687" y="5811679"/>
            <a:ext cx="198358" cy="363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0"/>
              </a:lnSpc>
              <a:buNone/>
            </a:pPr>
            <a:r>
              <a:rPr lang="en-US" sz="286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860" dirty="0"/>
          </a:p>
        </p:txBody>
      </p:sp>
      <p:sp>
        <p:nvSpPr>
          <p:cNvPr id="21" name="Text 19"/>
          <p:cNvSpPr/>
          <p:nvPr/>
        </p:nvSpPr>
        <p:spPr>
          <a:xfrm>
            <a:off x="2542818" y="5690711"/>
            <a:ext cx="3632597" cy="4539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75"/>
              </a:lnSpc>
              <a:buNone/>
            </a:pPr>
            <a:r>
              <a:rPr lang="en-US" sz="286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OTF 소재</a:t>
            </a:r>
            <a:endParaRPr lang="en-US" sz="2860" dirty="0"/>
          </a:p>
        </p:txBody>
      </p:sp>
      <p:sp>
        <p:nvSpPr>
          <p:cNvPr id="22" name="Shape 20"/>
          <p:cNvSpPr/>
          <p:nvPr/>
        </p:nvSpPr>
        <p:spPr>
          <a:xfrm>
            <a:off x="1483281" y="7149703"/>
            <a:ext cx="847606" cy="48339"/>
          </a:xfrm>
          <a:prstGeom prst="roundRect">
            <a:avLst>
              <a:gd name="adj" fmla="val 225451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21"/>
          <p:cNvSpPr/>
          <p:nvPr/>
        </p:nvSpPr>
        <p:spPr>
          <a:xfrm>
            <a:off x="938451" y="6901458"/>
            <a:ext cx="544830" cy="544830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2"/>
          <p:cNvSpPr/>
          <p:nvPr/>
        </p:nvSpPr>
        <p:spPr>
          <a:xfrm>
            <a:off x="1111806" y="6992183"/>
            <a:ext cx="198001" cy="363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0"/>
              </a:lnSpc>
              <a:buNone/>
            </a:pPr>
            <a:r>
              <a:rPr lang="en-US" sz="286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860" dirty="0"/>
          </a:p>
        </p:txBody>
      </p:sp>
      <p:sp>
        <p:nvSpPr>
          <p:cNvPr id="25" name="Text 23"/>
          <p:cNvSpPr/>
          <p:nvPr/>
        </p:nvSpPr>
        <p:spPr>
          <a:xfrm>
            <a:off x="2542818" y="6871216"/>
            <a:ext cx="3960852" cy="4539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575"/>
              </a:lnSpc>
              <a:buNone/>
            </a:pPr>
            <a:r>
              <a:rPr lang="en-US" sz="286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OTF 프로젝트 상용화 계획</a:t>
            </a:r>
            <a:endParaRPr lang="en-US" sz="286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64037" y="1056680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5" name="Text 3"/>
          <p:cNvSpPr/>
          <p:nvPr/>
        </p:nvSpPr>
        <p:spPr>
          <a:xfrm>
            <a:off x="864037" y="1729383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2402086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3074789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4229100" y="384012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맺음말</a:t>
            </a:r>
            <a:endParaRPr lang="en-US" sz="4860" dirty="0"/>
          </a:p>
        </p:txBody>
      </p:sp>
      <p:sp>
        <p:nvSpPr>
          <p:cNvPr id="9" name="Text 7"/>
          <p:cNvSpPr/>
          <p:nvPr/>
        </p:nvSpPr>
        <p:spPr>
          <a:xfrm>
            <a:off x="864037" y="4981932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864037" y="5654635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864037" y="6327338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2" name="Text 10"/>
          <p:cNvSpPr/>
          <p:nvPr/>
        </p:nvSpPr>
        <p:spPr>
          <a:xfrm>
            <a:off x="864037" y="7000042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864037" y="3050143"/>
            <a:ext cx="129023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무인선을 위한 혁신적인 해양사고 대응 시스템</a:t>
            </a:r>
            <a:endParaRPr lang="en-US" sz="670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324814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무인 선박을 위한 프로젝트 동기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745367" y="4238149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해양 사고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는 다양한 원인으로 발생하며,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무인화 선박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의 상용화로 인해 효과적인 대응 방안 마련이 중요해지고 있습니다.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745367" y="5114568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해상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에서는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사고 발생 시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빠른 대처가 어렵고 피해 규모가 크기 때문에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신속하고 효율적인 대응 시스템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 필수적입니다. 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4042134" y="3582471"/>
            <a:ext cx="8517612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OTF 재원소개</a:t>
            </a:r>
            <a:endParaRPr lang="en-US" sz="670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4669988" y="583525"/>
            <a:ext cx="5290423" cy="661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07"/>
              </a:lnSpc>
              <a:buNone/>
            </a:pPr>
            <a:r>
              <a:rPr lang="en-US" sz="4166" b="1" dirty="0">
                <a:solidFill>
                  <a:srgbClr val="F4444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OTF 의 형태</a:t>
            </a:r>
            <a:endParaRPr lang="en-US" sz="416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928" y="1800106"/>
            <a:ext cx="7192325" cy="56078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46902" y="1773674"/>
            <a:ext cx="4555569" cy="661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07"/>
              </a:lnSpc>
              <a:buNone/>
            </a:pPr>
            <a:endParaRPr lang="en-US" sz="4166" dirty="0"/>
          </a:p>
        </p:txBody>
      </p:sp>
      <p:sp>
        <p:nvSpPr>
          <p:cNvPr id="7" name="Text 4"/>
          <p:cNvSpPr/>
          <p:nvPr/>
        </p:nvSpPr>
        <p:spPr>
          <a:xfrm>
            <a:off x="8970050" y="2646402"/>
            <a:ext cx="4132421" cy="423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33"/>
              </a:lnSpc>
              <a:buSzPct val="100000"/>
              <a:buChar char="•"/>
            </a:pPr>
            <a:r>
              <a:rPr lang="en-US" sz="2083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CNT 밀도: 약 1.3-1.4 g/cm³</a:t>
            </a:r>
            <a:endParaRPr lang="en-US" sz="2083" dirty="0"/>
          </a:p>
        </p:txBody>
      </p:sp>
      <p:sp>
        <p:nvSpPr>
          <p:cNvPr id="8" name="Text 5"/>
          <p:cNvSpPr/>
          <p:nvPr/>
        </p:nvSpPr>
        <p:spPr>
          <a:xfrm>
            <a:off x="8970050" y="3143726"/>
            <a:ext cx="4132421" cy="423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33"/>
              </a:lnSpc>
              <a:buSzPct val="100000"/>
              <a:buChar char="•"/>
            </a:pPr>
            <a:r>
              <a:rPr lang="en-US" sz="2083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우블렉 밀도: 약 1.5-2.0 g/cm³</a:t>
            </a:r>
            <a:endParaRPr lang="en-US" sz="2083" dirty="0"/>
          </a:p>
        </p:txBody>
      </p:sp>
      <p:sp>
        <p:nvSpPr>
          <p:cNvPr id="9" name="Text 6"/>
          <p:cNvSpPr/>
          <p:nvPr/>
        </p:nvSpPr>
        <p:spPr>
          <a:xfrm>
            <a:off x="8970050" y="3641050"/>
            <a:ext cx="4132421" cy="8465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333"/>
              </a:lnSpc>
              <a:buSzPct val="100000"/>
              <a:buChar char="•"/>
            </a:pPr>
            <a:r>
              <a:rPr lang="en-US" sz="2083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직경: 2m인 구 형태 -&gt; 부피 4.18879 m³</a:t>
            </a:r>
            <a:endParaRPr lang="en-US" sz="2083" dirty="0"/>
          </a:p>
        </p:txBody>
      </p:sp>
      <p:sp>
        <p:nvSpPr>
          <p:cNvPr id="10" name="Text 7"/>
          <p:cNvSpPr/>
          <p:nvPr/>
        </p:nvSpPr>
        <p:spPr>
          <a:xfrm>
            <a:off x="8970050" y="4561642"/>
            <a:ext cx="4132421" cy="423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333"/>
              </a:lnSpc>
              <a:buSzPct val="100000"/>
              <a:buChar char="•"/>
            </a:pPr>
            <a:r>
              <a:rPr lang="en-US" sz="2083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밀도고려: 약 21.99kg 예상</a:t>
            </a:r>
            <a:endParaRPr lang="en-US" sz="208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OTF 작동원리 및 방식</a:t>
            </a:r>
            <a:endParaRPr lang="en-US" sz="486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527231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혁신적인 해상 안전 시스템: 3중 네트워크 기반의 긴급 대응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350437" y="3945017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예측 불가능한 해상 환경에서 발생할 수 있는 위험으로부터 선박과 승무원을 보호하는 것은 필수입니다. 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745367" y="5012769"/>
            <a:ext cx="70209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 시스템은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인공위성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OTF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선박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간의 3중 네트워크를 활용하여 선박의 안전을 강화하고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위급 상황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발생 시 신속한 대응을 가능하게 합니다.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93607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통합 전기 추진 체계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350437" y="3077885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통합 전기 추진 체계(IEPS)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는 선박의의 추진 방식 중 </a:t>
            </a:r>
            <a:r>
              <a:rPr lang="en-US" sz="1944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하나입니다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745367" y="3750588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IEPS는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연료 소비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진동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소음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을 줄이고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유지보수 비용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을 절감할 수 있습니다. 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6745367" y="4627007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 시스템은 내연기관보다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효율적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이고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장거리 항해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나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지속적인 운영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 필요한 장치에 효과적으로 적용될 수 있습니다. 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6745367" y="5503426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또한 IEPS는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환경 규제 강화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와 함께 기술 </a:t>
            </a:r>
            <a:r>
              <a:rPr lang="en-US" sz="1944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지속 가능성</a:t>
            </a: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증진에도 기여할 수 있습니다.</a:t>
            </a:r>
            <a:endParaRPr lang="en-US" sz="1944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</TotalTime>
  <Words>815</Words>
  <Application>Microsoft Macintosh PowerPoint</Application>
  <PresentationFormat>사용자 지정</PresentationFormat>
  <Paragraphs>120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Garamond</vt:lpstr>
      <vt:lpstr>Raleway</vt:lpstr>
      <vt:lpstr>Roboto</vt:lpstr>
      <vt:lpstr>자연주의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우헌 김</cp:lastModifiedBy>
  <cp:revision>3</cp:revision>
  <dcterms:created xsi:type="dcterms:W3CDTF">2024-06-28T06:15:48Z</dcterms:created>
  <dcterms:modified xsi:type="dcterms:W3CDTF">2024-06-28T07:00:42Z</dcterms:modified>
</cp:coreProperties>
</file>